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159D3E-0BA8-4642-975B-DF8EBE10393F}" type="datetimeFigureOut">
              <a:rPr lang="en-GB" smtClean="0"/>
              <a:t>01/04/2020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01A4C-DA34-4E78-A05E-769164134D2D}" type="slidenum">
              <a:rPr lang="en-GB" smtClean="0"/>
              <a:t>‹#›</a:t>
            </a:fld>
            <a:endParaRPr lang="en-GB"/>
          </a:p>
        </p:txBody>
      </p:sp>
    </p:spTree>
    <p:extLst>
      <p:ext uri="{BB962C8B-B14F-4D97-AF65-F5344CB8AC3E}">
        <p14:creationId xmlns:p14="http://schemas.microsoft.com/office/powerpoint/2010/main" val="576102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A645E9-D9F9-4956-9421-39945886A1D7}"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5FACEB5-01DD-43B9-8266-63355B8EA2A3}"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 LCWU</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2FABE48-FCB3-429E-854F-258B6A9753F1}"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CCF25AA-3714-4791-B977-5087011C7273}"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E7D6EE-F8BD-409E-8813-A5318EFB1AD7}"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6DA3F0-3D39-4C53-8BBD-0452A92316D9}" type="datetime1">
              <a:rPr lang="en-US" smtClean="0"/>
              <a:t>4/1/2020</a:t>
            </a:fld>
            <a:endParaRPr lang="en-US" dirty="0"/>
          </a:p>
        </p:txBody>
      </p:sp>
      <p:sp>
        <p:nvSpPr>
          <p:cNvPr id="4"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EB3DC64-9929-4726-86C4-0B809E2320E6}" type="datetime1">
              <a:rPr lang="en-US" smtClean="0"/>
              <a:t>4/1/2020</a:t>
            </a:fld>
            <a:endParaRPr lang="en-US" dirty="0"/>
          </a:p>
        </p:txBody>
      </p:sp>
      <p:sp>
        <p:nvSpPr>
          <p:cNvPr id="4"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10AC26-937F-492D-AFF8-EECEF41E6016}"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667F5-2189-4D9B-BC50-45A1991A94D5}"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28EFD3-914F-4B7A-8A26-DDC50A1EB4AA}"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539E17-4305-445F-A7E6-E6BCA2695963}"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10A52-3AD2-4162-920A-EE780D977D59}"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 LCWU</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74DBC-C69C-40AB-94D7-1128D16868C8}" type="datetime1">
              <a:rPr lang="en-US" smtClean="0"/>
              <a:t>4/1/2020</a:t>
            </a:fld>
            <a:endParaRPr lang="en-US" dirty="0"/>
          </a:p>
        </p:txBody>
      </p:sp>
      <p:sp>
        <p:nvSpPr>
          <p:cNvPr id="8" name="Footer Placeholder 7"/>
          <p:cNvSpPr>
            <a:spLocks noGrp="1"/>
          </p:cNvSpPr>
          <p:nvPr>
            <p:ph type="ftr" sz="quarter" idx="11"/>
          </p:nvPr>
        </p:nvSpPr>
        <p:spPr/>
        <p:txBody>
          <a:bodyPr/>
          <a:lstStyle/>
          <a:p>
            <a:r>
              <a:rPr lang="en-US" smtClean="0"/>
              <a:t>Dr Amina Muazzam LCWU</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E08B62-1ACF-4624-954D-FA9CC0B7DE9A}" type="datetime1">
              <a:rPr lang="en-US" smtClean="0"/>
              <a:t>4/1/2020</a:t>
            </a:fld>
            <a:endParaRPr lang="en-US" dirty="0"/>
          </a:p>
        </p:txBody>
      </p:sp>
      <p:sp>
        <p:nvSpPr>
          <p:cNvPr id="5" name="Footer Placeholder 3"/>
          <p:cNvSpPr>
            <a:spLocks noGrp="1"/>
          </p:cNvSpPr>
          <p:nvPr>
            <p:ph type="ftr" sz="quarter" idx="11"/>
          </p:nvPr>
        </p:nvSpPr>
        <p:spPr/>
        <p:txBody>
          <a:bodyPr/>
          <a:lstStyle/>
          <a:p>
            <a:r>
              <a:rPr lang="en-US" smtClean="0"/>
              <a:t>Dr Amina Muazzam LCWU</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6693041-6E2C-4229-B3E8-E57DB793FA3E}" type="datetime1">
              <a:rPr lang="en-US" smtClean="0"/>
              <a:t>4/1/2020</a:t>
            </a:fld>
            <a:endParaRPr lang="en-US" dirty="0"/>
          </a:p>
        </p:txBody>
      </p:sp>
      <p:sp>
        <p:nvSpPr>
          <p:cNvPr id="5" name="Footer Placeholder 2"/>
          <p:cNvSpPr>
            <a:spLocks noGrp="1"/>
          </p:cNvSpPr>
          <p:nvPr>
            <p:ph type="ftr" sz="quarter" idx="11"/>
          </p:nvPr>
        </p:nvSpPr>
        <p:spPr/>
        <p:txBody>
          <a:bodyPr/>
          <a:lstStyle/>
          <a:p>
            <a:r>
              <a:rPr lang="en-US" smtClean="0"/>
              <a:t>Dr Amina Muazzam LCWU</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4BFC7F5-B103-4A7C-9A83-6384DEEA0CEC}" type="datetime1">
              <a:rPr lang="en-US" smtClean="0"/>
              <a:t>4/1/2020</a:t>
            </a:fld>
            <a:endParaRPr lang="en-US" dirty="0"/>
          </a:p>
        </p:txBody>
      </p:sp>
      <p:sp>
        <p:nvSpPr>
          <p:cNvPr id="5" name="Footer Placeholder 5"/>
          <p:cNvSpPr>
            <a:spLocks noGrp="1"/>
          </p:cNvSpPr>
          <p:nvPr>
            <p:ph type="ftr" sz="quarter" idx="11"/>
          </p:nvPr>
        </p:nvSpPr>
        <p:spPr/>
        <p:txBody>
          <a:bodyPr/>
          <a:lstStyle/>
          <a:p>
            <a:r>
              <a:rPr lang="en-US" smtClean="0"/>
              <a:t>Dr Amina Muazzam LCWU</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90A6716-D255-4646-9DEF-0061D56E88CB}" type="datetime1">
              <a:rPr lang="en-US" smtClean="0"/>
              <a:t>4/1/2020</a:t>
            </a:fld>
            <a:endParaRPr lang="en-US" dirty="0"/>
          </a:p>
        </p:txBody>
      </p:sp>
      <p:sp>
        <p:nvSpPr>
          <p:cNvPr id="6" name="Footer Placeholder 5"/>
          <p:cNvSpPr>
            <a:spLocks noGrp="1"/>
          </p:cNvSpPr>
          <p:nvPr>
            <p:ph type="ftr" sz="quarter" idx="11"/>
          </p:nvPr>
        </p:nvSpPr>
        <p:spPr/>
        <p:txBody>
          <a:bodyPr/>
          <a:lstStyle/>
          <a:p>
            <a:r>
              <a:rPr lang="en-US" smtClean="0"/>
              <a:t>Dr Amina Muazzam LCWU</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1E4562-E268-4DDD-836C-1CD0D2B0D3D3}" type="datetime1">
              <a:rPr lang="en-US" smtClean="0"/>
              <a:t>4/1/2020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Dr Amina Muazzam LCWU</a:t>
            </a:r>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dtherapy.org/blog/psychpedia/evidence-based-treatment" TargetMode="External"/><Relationship Id="rId2" Type="http://schemas.openxmlformats.org/officeDocument/2006/relationships/hyperlink" Target="https://www.goodtherapy.org/drugs/psychotropic-medication.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BB38BBB-21EA-4454-91F6-0C82C505E46C}"/>
              </a:ext>
            </a:extLst>
          </p:cNvPr>
          <p:cNvPicPr>
            <a:picLocks noChangeAspect="1"/>
          </p:cNvPicPr>
          <p:nvPr/>
        </p:nvPicPr>
        <p:blipFill>
          <a:blip r:embed="rId2"/>
          <a:stretch>
            <a:fillRect/>
          </a:stretch>
        </p:blipFill>
        <p:spPr>
          <a:xfrm>
            <a:off x="2100262" y="2038350"/>
            <a:ext cx="7991475" cy="2781300"/>
          </a:xfrm>
          <a:prstGeom prst="rect">
            <a:avLst/>
          </a:prstGeom>
        </p:spPr>
      </p:pic>
      <p:sp>
        <p:nvSpPr>
          <p:cNvPr id="2" name="Title 1">
            <a:extLst>
              <a:ext uri="{FF2B5EF4-FFF2-40B4-BE49-F238E27FC236}">
                <a16:creationId xmlns:a16="http://schemas.microsoft.com/office/drawing/2014/main" xmlns="" id="{DF72DF11-A7A9-4000-AB7A-E78C18EBA12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xmlns="" id="{0BBA8BD0-8FB2-4F61-AA05-0D94E0F66E4B}"/>
              </a:ext>
            </a:extLst>
          </p:cNvPr>
          <p:cNvSpPr>
            <a:spLocks noGrp="1"/>
          </p:cNvSpPr>
          <p:nvPr>
            <p:ph type="subTitle" idx="1"/>
          </p:nvPr>
        </p:nvSpPr>
        <p:spPr/>
        <p:txBody>
          <a:bodyPr/>
          <a:lstStyle/>
          <a:p>
            <a:endParaRPr lang="en-US" dirty="0" smtClean="0"/>
          </a:p>
          <a:p>
            <a:r>
              <a:rPr lang="en-US" dirty="0" err="1" smtClean="0"/>
              <a:t>Dr</a:t>
            </a:r>
            <a:r>
              <a:rPr lang="en-US" dirty="0" smtClean="0"/>
              <a:t> </a:t>
            </a:r>
            <a:r>
              <a:rPr lang="en-US" dirty="0" err="1" smtClean="0"/>
              <a:t>Amina</a:t>
            </a:r>
            <a:r>
              <a:rPr lang="en-US" dirty="0" smtClean="0"/>
              <a:t> </a:t>
            </a:r>
            <a:r>
              <a:rPr lang="en-US" dirty="0" err="1" smtClean="0"/>
              <a:t>Muazzam</a:t>
            </a:r>
            <a:r>
              <a:rPr lang="en-US" smtClean="0"/>
              <a:t>….LCWU</a:t>
            </a:r>
            <a:endParaRPr lang="en-US"/>
          </a:p>
        </p:txBody>
      </p:sp>
      <p:pic>
        <p:nvPicPr>
          <p:cNvPr id="6" name="Picture 5" descr="A close up of a person&#10;&#10;Description automatically generated">
            <a:extLst>
              <a:ext uri="{FF2B5EF4-FFF2-40B4-BE49-F238E27FC236}">
                <a16:creationId xmlns:a16="http://schemas.microsoft.com/office/drawing/2014/main" xmlns="" id="{86B9D620-7125-44DA-8378-2E663864C4E7}"/>
              </a:ext>
            </a:extLst>
          </p:cNvPr>
          <p:cNvPicPr>
            <a:picLocks noChangeAspect="1"/>
          </p:cNvPicPr>
          <p:nvPr/>
        </p:nvPicPr>
        <p:blipFill>
          <a:blip r:embed="rId3"/>
          <a:stretch>
            <a:fillRect/>
          </a:stretch>
        </p:blipFill>
        <p:spPr>
          <a:xfrm>
            <a:off x="768350" y="1574800"/>
            <a:ext cx="10485804" cy="3649410"/>
          </a:xfrm>
          <a:prstGeom prst="rect">
            <a:avLst/>
          </a:prstGeom>
        </p:spPr>
      </p:pic>
      <p:sp>
        <p:nvSpPr>
          <p:cNvPr id="5" name="Date Placeholder 4"/>
          <p:cNvSpPr>
            <a:spLocks noGrp="1"/>
          </p:cNvSpPr>
          <p:nvPr>
            <p:ph type="dt" sz="half" idx="10"/>
          </p:nvPr>
        </p:nvSpPr>
        <p:spPr/>
        <p:txBody>
          <a:bodyPr/>
          <a:lstStyle/>
          <a:p>
            <a:fld id="{08A0E0A7-31A5-4B77-9F2D-3928060373EB}" type="datetime1">
              <a:rPr lang="en-US" smtClean="0"/>
              <a:t>4/1/2020</a:t>
            </a:fld>
            <a:endParaRPr lang="en-US" dirty="0"/>
          </a:p>
        </p:txBody>
      </p:sp>
      <p:sp>
        <p:nvSpPr>
          <p:cNvPr id="7" name="Footer Placeholder 6"/>
          <p:cNvSpPr>
            <a:spLocks noGrp="1"/>
          </p:cNvSpPr>
          <p:nvPr>
            <p:ph type="ftr" sz="quarter" idx="11"/>
          </p:nvPr>
        </p:nvSpPr>
        <p:spPr/>
        <p:txBody>
          <a:bodyPr/>
          <a:lstStyle/>
          <a:p>
            <a:r>
              <a:rPr lang="en-US" smtClean="0"/>
              <a:t>Dr Amina Muazzam LCWU</a:t>
            </a:r>
            <a:endParaRPr lang="en-US" dirty="0"/>
          </a:p>
        </p:txBody>
      </p:sp>
      <p:sp>
        <p:nvSpPr>
          <p:cNvPr id="8" name="Slide Number Placeholder 7"/>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356021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B4CC066-38B6-403F-8411-6DE0C67F3DD9}"/>
              </a:ext>
            </a:extLst>
          </p:cNvPr>
          <p:cNvSpPr>
            <a:spLocks noGrp="1"/>
          </p:cNvSpPr>
          <p:nvPr>
            <p:ph type="title"/>
          </p:nvPr>
        </p:nvSpPr>
        <p:spPr>
          <a:xfrm>
            <a:off x="4051495" y="2278968"/>
            <a:ext cx="5929118" cy="1589648"/>
          </a:xfrm>
        </p:spPr>
        <p:txBody>
          <a:bodyPr/>
          <a:lstStyle/>
          <a:p>
            <a:r>
              <a:rPr lang="en-US" b="1">
                <a:solidFill>
                  <a:schemeClr val="tx1"/>
                </a:solidFill>
              </a:rPr>
              <a:t>   THANK </a:t>
            </a:r>
            <a:r>
              <a:rPr lang="en-US" b="1" dirty="0">
                <a:solidFill>
                  <a:schemeClr val="tx1"/>
                </a:solidFill>
              </a:rPr>
              <a:t>YOU</a:t>
            </a:r>
          </a:p>
        </p:txBody>
      </p:sp>
      <p:sp>
        <p:nvSpPr>
          <p:cNvPr id="2" name="Date Placeholder 1"/>
          <p:cNvSpPr>
            <a:spLocks noGrp="1"/>
          </p:cNvSpPr>
          <p:nvPr>
            <p:ph type="dt" sz="half" idx="10"/>
          </p:nvPr>
        </p:nvSpPr>
        <p:spPr/>
        <p:txBody>
          <a:bodyPr/>
          <a:lstStyle/>
          <a:p>
            <a:fld id="{168FFDB1-0CB3-45B9-8C64-AB451A4F0A35}" type="datetime1">
              <a:rPr lang="en-US" smtClean="0"/>
              <a:t>4/1/2020</a:t>
            </a:fld>
            <a:endParaRPr lang="en-US" dirty="0"/>
          </a:p>
        </p:txBody>
      </p:sp>
      <p:sp>
        <p:nvSpPr>
          <p:cNvPr id="3" name="Footer Placeholder 2"/>
          <p:cNvSpPr>
            <a:spLocks noGrp="1"/>
          </p:cNvSpPr>
          <p:nvPr>
            <p:ph type="ftr" sz="quarter" idx="11"/>
          </p:nvPr>
        </p:nvSpPr>
        <p:spPr/>
        <p:txBody>
          <a:bodyPr/>
          <a:lstStyle/>
          <a:p>
            <a:r>
              <a:rPr lang="en-US" smtClean="0"/>
              <a:t>Dr Amina Muazzam LCWU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100675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A90F9-48D2-4783-9CF2-D4AF4B53190F}"/>
              </a:ext>
            </a:extLst>
          </p:cNvPr>
          <p:cNvSpPr>
            <a:spLocks noGrp="1"/>
          </p:cNvSpPr>
          <p:nvPr>
            <p:ph type="title"/>
          </p:nvPr>
        </p:nvSpPr>
        <p:spPr/>
        <p:txBody>
          <a:bodyPr/>
          <a:lstStyle/>
          <a:p>
            <a:r>
              <a:rPr lang="en-US" b="1" dirty="0">
                <a:solidFill>
                  <a:schemeClr val="tx1"/>
                </a:solidFill>
              </a:rPr>
              <a:t>DEFINITION</a:t>
            </a:r>
          </a:p>
        </p:txBody>
      </p:sp>
      <p:sp>
        <p:nvSpPr>
          <p:cNvPr id="3" name="Content Placeholder 2">
            <a:extLst>
              <a:ext uri="{FF2B5EF4-FFF2-40B4-BE49-F238E27FC236}">
                <a16:creationId xmlns:a16="http://schemas.microsoft.com/office/drawing/2014/main" xmlns="" id="{BE7EEC55-BDC7-4B12-A659-8E9406C4BCFC}"/>
              </a:ext>
            </a:extLst>
          </p:cNvPr>
          <p:cNvSpPr>
            <a:spLocks noGrp="1"/>
          </p:cNvSpPr>
          <p:nvPr>
            <p:ph idx="1"/>
          </p:nvPr>
        </p:nvSpPr>
        <p:spPr/>
        <p:txBody>
          <a:bodyPr/>
          <a:lstStyle/>
          <a:p>
            <a:r>
              <a:rPr lang="en-US" dirty="0"/>
              <a:t>Individual counseling is a one-on-one discussion between the counselor and the client. The two form an alliance, relationship or bond that enables trust and personal growth. Individual Counseling is aimed at helping you to cope with addiction, mental health, trauma and with stresses that can cause anxiety and depression, it’s about helping you to heal from the negative things that have happen in everyday life, such as losses, separation and divorce, family conflict, violence or abuse. Individual Counseling can assist in coping with stressful life situations, work/school problems, grief, and emotional distress or relationship difficulties. </a:t>
            </a:r>
          </a:p>
          <a:p>
            <a:endParaRPr lang="en-US" dirty="0"/>
          </a:p>
        </p:txBody>
      </p:sp>
      <p:sp>
        <p:nvSpPr>
          <p:cNvPr id="4" name="Date Placeholder 3"/>
          <p:cNvSpPr>
            <a:spLocks noGrp="1"/>
          </p:cNvSpPr>
          <p:nvPr>
            <p:ph type="dt" sz="half" idx="10"/>
          </p:nvPr>
        </p:nvSpPr>
        <p:spPr/>
        <p:txBody>
          <a:bodyPr/>
          <a:lstStyle/>
          <a:p>
            <a:fld id="{B2CDB201-B1CB-4227-91E3-707A70B8BE2A}"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420007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C08297-57BD-477F-8A88-0577AA8B4A94}"/>
              </a:ext>
            </a:extLst>
          </p:cNvPr>
          <p:cNvSpPr>
            <a:spLocks noGrp="1"/>
          </p:cNvSpPr>
          <p:nvPr>
            <p:ph type="title"/>
          </p:nvPr>
        </p:nvSpPr>
        <p:spPr/>
        <p:txBody>
          <a:bodyPr/>
          <a:lstStyle/>
          <a:p>
            <a:r>
              <a:rPr lang="en-US" b="1" dirty="0">
                <a:solidFill>
                  <a:schemeClr val="tx1"/>
                </a:solidFill>
              </a:rPr>
              <a:t>PURPOSE OF INDIVDUAL COUNSELING</a:t>
            </a:r>
            <a:endParaRPr lang="en-US" dirty="0">
              <a:solidFill>
                <a:schemeClr val="tx1"/>
              </a:solidFill>
            </a:endParaRPr>
          </a:p>
        </p:txBody>
      </p:sp>
      <p:sp>
        <p:nvSpPr>
          <p:cNvPr id="3" name="Content Placeholder 2">
            <a:extLst>
              <a:ext uri="{FF2B5EF4-FFF2-40B4-BE49-F238E27FC236}">
                <a16:creationId xmlns:a16="http://schemas.microsoft.com/office/drawing/2014/main" xmlns="" id="{EABD6F33-5F34-49AC-9BF8-0CEE3CDDF8D7}"/>
              </a:ext>
            </a:extLst>
          </p:cNvPr>
          <p:cNvSpPr>
            <a:spLocks noGrp="1"/>
          </p:cNvSpPr>
          <p:nvPr>
            <p:ph idx="1"/>
          </p:nvPr>
        </p:nvSpPr>
        <p:spPr/>
        <p:txBody>
          <a:bodyPr/>
          <a:lstStyle/>
          <a:p>
            <a:pPr marL="0" indent="0">
              <a:buNone/>
            </a:pPr>
            <a:r>
              <a:rPr lang="en-US" dirty="0"/>
              <a:t>• To explore the feelings, Beliefs, or behaviors </a:t>
            </a:r>
          </a:p>
          <a:p>
            <a:pPr marL="0" indent="0">
              <a:buNone/>
            </a:pPr>
            <a:r>
              <a:rPr lang="en-US" dirty="0"/>
              <a:t>• Work through challenging or influential memories </a:t>
            </a:r>
          </a:p>
          <a:p>
            <a:pPr marL="0" indent="0">
              <a:buNone/>
            </a:pPr>
            <a:r>
              <a:rPr lang="en-US" dirty="0"/>
              <a:t>• Identify aspects of the lives that would like to change</a:t>
            </a:r>
          </a:p>
          <a:p>
            <a:pPr marL="0" indent="0">
              <a:buNone/>
            </a:pPr>
            <a:r>
              <a:rPr lang="en-US" dirty="0"/>
              <a:t> • Better understand themselves and others </a:t>
            </a:r>
          </a:p>
          <a:p>
            <a:pPr marL="0" indent="0">
              <a:buNone/>
            </a:pPr>
            <a:r>
              <a:rPr lang="en-US" dirty="0"/>
              <a:t>• Set personal goals</a:t>
            </a:r>
          </a:p>
          <a:p>
            <a:pPr marL="0" indent="0">
              <a:buNone/>
            </a:pPr>
            <a:r>
              <a:rPr lang="en-US" dirty="0"/>
              <a:t> • Work toward desired change</a:t>
            </a:r>
          </a:p>
          <a:p>
            <a:endParaRPr lang="en-US" dirty="0"/>
          </a:p>
        </p:txBody>
      </p:sp>
      <p:sp>
        <p:nvSpPr>
          <p:cNvPr id="4" name="Date Placeholder 3"/>
          <p:cNvSpPr>
            <a:spLocks noGrp="1"/>
          </p:cNvSpPr>
          <p:nvPr>
            <p:ph type="dt" sz="half" idx="10"/>
          </p:nvPr>
        </p:nvSpPr>
        <p:spPr/>
        <p:txBody>
          <a:bodyPr/>
          <a:lstStyle/>
          <a:p>
            <a:fld id="{A113B9B1-49D9-492D-9090-EFBE367676EB}"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95943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C5AFE5-804D-484F-93E9-FE1F19E79718}"/>
              </a:ext>
            </a:extLst>
          </p:cNvPr>
          <p:cNvSpPr>
            <a:spLocks noGrp="1"/>
          </p:cNvSpPr>
          <p:nvPr>
            <p:ph type="title"/>
          </p:nvPr>
        </p:nvSpPr>
        <p:spPr/>
        <p:txBody>
          <a:bodyPr/>
          <a:lstStyle/>
          <a:p>
            <a:r>
              <a:rPr lang="en-US" b="1" dirty="0">
                <a:solidFill>
                  <a:schemeClr val="tx1"/>
                </a:solidFill>
              </a:rPr>
              <a:t>ROLE OF COUNSELOR:</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CE274A93-9E96-4F47-A478-D8222A732895}"/>
              </a:ext>
            </a:extLst>
          </p:cNvPr>
          <p:cNvSpPr>
            <a:spLocks noGrp="1"/>
          </p:cNvSpPr>
          <p:nvPr>
            <p:ph idx="1"/>
          </p:nvPr>
        </p:nvSpPr>
        <p:spPr/>
        <p:txBody>
          <a:bodyPr/>
          <a:lstStyle/>
          <a:p>
            <a:pPr marL="0" indent="0">
              <a:buNone/>
            </a:pPr>
            <a:r>
              <a:rPr lang="en-US" dirty="0"/>
              <a:t>•Talks privately about life issues and problems </a:t>
            </a:r>
          </a:p>
          <a:p>
            <a:pPr marL="0" indent="0">
              <a:buNone/>
            </a:pPr>
            <a:r>
              <a:rPr lang="en-US" dirty="0"/>
              <a:t>•Listen carefully to help define goals and support the client</a:t>
            </a:r>
          </a:p>
          <a:p>
            <a:pPr marL="0" indent="0">
              <a:buNone/>
            </a:pPr>
            <a:r>
              <a:rPr lang="en-US" dirty="0"/>
              <a:t> •Work to increase self-esteem</a:t>
            </a:r>
          </a:p>
          <a:p>
            <a:pPr marL="0" indent="0">
              <a:buNone/>
            </a:pPr>
            <a:r>
              <a:rPr lang="en-US" dirty="0"/>
              <a:t> • identify coping strategies</a:t>
            </a:r>
          </a:p>
          <a:p>
            <a:pPr marL="0" indent="0">
              <a:buNone/>
            </a:pPr>
            <a:endParaRPr lang="en-US" dirty="0"/>
          </a:p>
        </p:txBody>
      </p:sp>
      <p:sp>
        <p:nvSpPr>
          <p:cNvPr id="4" name="Date Placeholder 3"/>
          <p:cNvSpPr>
            <a:spLocks noGrp="1"/>
          </p:cNvSpPr>
          <p:nvPr>
            <p:ph type="dt" sz="half" idx="10"/>
          </p:nvPr>
        </p:nvSpPr>
        <p:spPr/>
        <p:txBody>
          <a:bodyPr/>
          <a:lstStyle/>
          <a:p>
            <a:fld id="{7E7E3A07-1FC5-4BF2-8C1E-3A9321BB498D}"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25963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FABB56B-AB70-4D82-A069-C8BFC40B15D8}"/>
              </a:ext>
            </a:extLst>
          </p:cNvPr>
          <p:cNvSpPr>
            <a:spLocks noGrp="1"/>
          </p:cNvSpPr>
          <p:nvPr>
            <p:ph type="title"/>
          </p:nvPr>
        </p:nvSpPr>
        <p:spPr/>
        <p:txBody>
          <a:bodyPr/>
          <a:lstStyle/>
          <a:p>
            <a:r>
              <a:rPr lang="en-US" b="1" dirty="0">
                <a:solidFill>
                  <a:schemeClr val="tx1"/>
                </a:solidFill>
              </a:rPr>
              <a:t>DIFFERENCE</a:t>
            </a:r>
          </a:p>
        </p:txBody>
      </p:sp>
      <p:sp>
        <p:nvSpPr>
          <p:cNvPr id="6" name="Content Placeholder 5">
            <a:extLst>
              <a:ext uri="{FF2B5EF4-FFF2-40B4-BE49-F238E27FC236}">
                <a16:creationId xmlns:a16="http://schemas.microsoft.com/office/drawing/2014/main" xmlns="" id="{628C8805-6E9A-45D3-A966-4725F9D6CC16}"/>
              </a:ext>
            </a:extLst>
          </p:cNvPr>
          <p:cNvSpPr>
            <a:spLocks noGrp="1"/>
          </p:cNvSpPr>
          <p:nvPr>
            <p:ph sz="half" idx="2"/>
          </p:nvPr>
        </p:nvSpPr>
        <p:spPr>
          <a:xfrm>
            <a:off x="781878" y="1550504"/>
            <a:ext cx="4717773" cy="4705834"/>
          </a:xfrm>
        </p:spPr>
        <p:txBody>
          <a:bodyPr>
            <a:normAutofit/>
          </a:bodyPr>
          <a:lstStyle/>
          <a:p>
            <a:pPr lvl="0"/>
            <a:r>
              <a:rPr lang="en-US" b="1" dirty="0"/>
              <a:t>Individual Therapy/Individual Counseling</a:t>
            </a:r>
            <a:r>
              <a:rPr lang="en-US" dirty="0"/>
              <a:t> is a collaborative process (partnership) between an individual and a counselor that aims to facilitate change and improve the individual’s quality of life. </a:t>
            </a:r>
          </a:p>
          <a:p>
            <a:pPr marL="0" indent="0">
              <a:buNone/>
            </a:pPr>
            <a:endParaRPr lang="en-US" dirty="0"/>
          </a:p>
          <a:p>
            <a:endParaRPr lang="en-US" dirty="0"/>
          </a:p>
        </p:txBody>
      </p:sp>
      <p:sp>
        <p:nvSpPr>
          <p:cNvPr id="8" name="Content Placeholder 7">
            <a:extLst>
              <a:ext uri="{FF2B5EF4-FFF2-40B4-BE49-F238E27FC236}">
                <a16:creationId xmlns:a16="http://schemas.microsoft.com/office/drawing/2014/main" xmlns="" id="{6F2DAEE4-1D14-4476-B101-D840BC040124}"/>
              </a:ext>
            </a:extLst>
          </p:cNvPr>
          <p:cNvSpPr>
            <a:spLocks noGrp="1"/>
          </p:cNvSpPr>
          <p:nvPr>
            <p:ph sz="quarter" idx="4"/>
          </p:nvPr>
        </p:nvSpPr>
        <p:spPr>
          <a:xfrm>
            <a:off x="5635421" y="1550504"/>
            <a:ext cx="4415416" cy="4891364"/>
          </a:xfrm>
        </p:spPr>
        <p:txBody>
          <a:bodyPr>
            <a:normAutofit/>
          </a:bodyPr>
          <a:lstStyle/>
          <a:p>
            <a:r>
              <a:rPr lang="en-US" b="1" dirty="0"/>
              <a:t>Group Therapy/Group Counseling </a:t>
            </a:r>
            <a:r>
              <a:rPr lang="en-US" dirty="0"/>
              <a:t>is a shared therapeutic experience that involves the presence individuals who are working through similar issues and one or two counselors. It can focus on interpersonal relationships or on particular concerns shared by group members.</a:t>
            </a:r>
          </a:p>
          <a:p>
            <a:pPr marL="0" indent="0">
              <a:buNone/>
            </a:pPr>
            <a:endParaRPr lang="en-US" dirty="0"/>
          </a:p>
        </p:txBody>
      </p:sp>
      <p:pic>
        <p:nvPicPr>
          <p:cNvPr id="10" name="Picture 9" descr="Two people sitting on a couch&#10;&#10;Description automatically generated">
            <a:extLst>
              <a:ext uri="{FF2B5EF4-FFF2-40B4-BE49-F238E27FC236}">
                <a16:creationId xmlns:a16="http://schemas.microsoft.com/office/drawing/2014/main" xmlns="" id="{E795DB9F-A029-4734-BBFC-022CF32E7B93}"/>
              </a:ext>
            </a:extLst>
          </p:cNvPr>
          <p:cNvPicPr>
            <a:picLocks noChangeAspect="1"/>
          </p:cNvPicPr>
          <p:nvPr/>
        </p:nvPicPr>
        <p:blipFill>
          <a:blip r:embed="rId2"/>
          <a:stretch>
            <a:fillRect/>
          </a:stretch>
        </p:blipFill>
        <p:spPr>
          <a:xfrm>
            <a:off x="923385" y="4452730"/>
            <a:ext cx="4322153" cy="2093843"/>
          </a:xfrm>
          <a:prstGeom prst="rect">
            <a:avLst/>
          </a:prstGeom>
        </p:spPr>
      </p:pic>
      <p:pic>
        <p:nvPicPr>
          <p:cNvPr id="12" name="Picture 11" descr="A group of people sitting in chairs&#10;&#10;Description automatically generated">
            <a:extLst>
              <a:ext uri="{FF2B5EF4-FFF2-40B4-BE49-F238E27FC236}">
                <a16:creationId xmlns:a16="http://schemas.microsoft.com/office/drawing/2014/main" xmlns="" id="{8F8AB48B-4187-42F8-BD45-C0733C22B2DE}"/>
              </a:ext>
            </a:extLst>
          </p:cNvPr>
          <p:cNvPicPr>
            <a:picLocks noChangeAspect="1"/>
          </p:cNvPicPr>
          <p:nvPr/>
        </p:nvPicPr>
        <p:blipFill>
          <a:blip r:embed="rId3"/>
          <a:stretch>
            <a:fillRect/>
          </a:stretch>
        </p:blipFill>
        <p:spPr>
          <a:xfrm>
            <a:off x="5994042" y="4452730"/>
            <a:ext cx="4415416" cy="2192199"/>
          </a:xfrm>
          <a:prstGeom prst="rect">
            <a:avLst/>
          </a:prstGeom>
        </p:spPr>
      </p:pic>
      <p:sp>
        <p:nvSpPr>
          <p:cNvPr id="2" name="Date Placeholder 1"/>
          <p:cNvSpPr>
            <a:spLocks noGrp="1"/>
          </p:cNvSpPr>
          <p:nvPr>
            <p:ph type="dt" sz="half" idx="10"/>
          </p:nvPr>
        </p:nvSpPr>
        <p:spPr/>
        <p:txBody>
          <a:bodyPr/>
          <a:lstStyle/>
          <a:p>
            <a:fld id="{2A2990A5-7EC0-438C-A0D1-21E30638EF02}" type="datetime1">
              <a:rPr lang="en-US" smtClean="0"/>
              <a:t>4/1/2020</a:t>
            </a:fld>
            <a:endParaRPr lang="en-US" dirty="0"/>
          </a:p>
        </p:txBody>
      </p:sp>
      <p:sp>
        <p:nvSpPr>
          <p:cNvPr id="3" name="Footer Placeholder 2"/>
          <p:cNvSpPr>
            <a:spLocks noGrp="1"/>
          </p:cNvSpPr>
          <p:nvPr>
            <p:ph type="ftr" sz="quarter" idx="11"/>
          </p:nvPr>
        </p:nvSpPr>
        <p:spPr/>
        <p:txBody>
          <a:bodyPr/>
          <a:lstStyle/>
          <a:p>
            <a:r>
              <a:rPr lang="en-US" smtClean="0"/>
              <a:t>Dr Amina Muazzam LCWU</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1006065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969B67E-437C-4F6B-9B2A-FA16BA59E13E}"/>
              </a:ext>
            </a:extLst>
          </p:cNvPr>
          <p:cNvSpPr>
            <a:spLocks noGrp="1"/>
          </p:cNvSpPr>
          <p:nvPr>
            <p:ph type="title"/>
          </p:nvPr>
        </p:nvSpPr>
        <p:spPr/>
        <p:txBody>
          <a:bodyPr/>
          <a:lstStyle/>
          <a:p>
            <a:r>
              <a:rPr lang="en-US" b="1" dirty="0">
                <a:solidFill>
                  <a:schemeClr val="tx1"/>
                </a:solidFill>
              </a:rPr>
              <a:t>THERAPIES</a:t>
            </a:r>
            <a:r>
              <a:rPr lang="en-US" dirty="0"/>
              <a:t/>
            </a:r>
            <a:br>
              <a:rPr lang="en-US" dirty="0"/>
            </a:br>
            <a:endParaRPr lang="en-US" dirty="0"/>
          </a:p>
        </p:txBody>
      </p:sp>
      <p:sp>
        <p:nvSpPr>
          <p:cNvPr id="8" name="Content Placeholder 7">
            <a:extLst>
              <a:ext uri="{FF2B5EF4-FFF2-40B4-BE49-F238E27FC236}">
                <a16:creationId xmlns:a16="http://schemas.microsoft.com/office/drawing/2014/main" xmlns="" id="{8C66CD8E-0605-4E52-865B-07025F463CD1}"/>
              </a:ext>
            </a:extLst>
          </p:cNvPr>
          <p:cNvSpPr>
            <a:spLocks noGrp="1"/>
          </p:cNvSpPr>
          <p:nvPr>
            <p:ph idx="1"/>
          </p:nvPr>
        </p:nvSpPr>
        <p:spPr>
          <a:xfrm>
            <a:off x="1103312" y="1325218"/>
            <a:ext cx="8946541" cy="4923182"/>
          </a:xfrm>
        </p:spPr>
        <p:txBody>
          <a:bodyPr>
            <a:normAutofit fontScale="25000" lnSpcReduction="20000"/>
          </a:bodyPr>
          <a:lstStyle/>
          <a:p>
            <a:pPr>
              <a:buFont typeface="Wingdings" panose="05000000000000000000" pitchFamily="2" charset="2"/>
              <a:buChar char="Ø"/>
            </a:pPr>
            <a:r>
              <a:rPr lang="en-US" sz="5600" b="1" dirty="0"/>
              <a:t>Cognitive behavioral therapy</a:t>
            </a:r>
          </a:p>
          <a:p>
            <a:pPr marL="0" indent="0">
              <a:buNone/>
            </a:pPr>
            <a:r>
              <a:rPr lang="en-US" sz="4800" dirty="0"/>
              <a:t>When negative or unhealthy views beliefs or perspectives are creating problem CBT can help patients to come up with positive replacements.</a:t>
            </a:r>
          </a:p>
          <a:p>
            <a:pPr>
              <a:buFont typeface="Wingdings" panose="05000000000000000000" pitchFamily="2" charset="2"/>
              <a:buChar char="Ø"/>
            </a:pPr>
            <a:r>
              <a:rPr lang="en-US" sz="5600" b="1" dirty="0"/>
              <a:t>Dialectical behavior therapy </a:t>
            </a:r>
          </a:p>
          <a:p>
            <a:pPr marL="0" indent="0">
              <a:buNone/>
            </a:pPr>
            <a:r>
              <a:rPr lang="en-US" sz="4800" dirty="0"/>
              <a:t>Patients learn how to better manage stress and emotions in order to improve quality of life.</a:t>
            </a:r>
            <a:endParaRPr lang="en-US" sz="4800" b="1" dirty="0"/>
          </a:p>
          <a:p>
            <a:pPr>
              <a:buFont typeface="Wingdings" panose="05000000000000000000" pitchFamily="2" charset="2"/>
              <a:buChar char="Ø"/>
            </a:pPr>
            <a:r>
              <a:rPr lang="en-US" sz="5600" b="1" dirty="0"/>
              <a:t>Interpersonal therapy </a:t>
            </a:r>
          </a:p>
          <a:p>
            <a:pPr marL="0" indent="0">
              <a:buNone/>
            </a:pPr>
            <a:r>
              <a:rPr lang="en-US" sz="4800" dirty="0"/>
              <a:t>Patients learn how to better manage stress and emotions in order to improve quality of life.</a:t>
            </a:r>
          </a:p>
          <a:p>
            <a:pPr>
              <a:buFont typeface="Wingdings" panose="05000000000000000000" pitchFamily="2" charset="2"/>
              <a:buChar char="Ø"/>
            </a:pPr>
            <a:r>
              <a:rPr lang="en-US" sz="5600" b="1" dirty="0"/>
              <a:t>Psychodynamic therapy</a:t>
            </a:r>
          </a:p>
          <a:p>
            <a:pPr marL="0" indent="0">
              <a:buNone/>
            </a:pPr>
            <a:r>
              <a:rPr lang="en-US" sz="4800" dirty="0"/>
              <a:t>Patients can learn how to increase their awareness of unconscious thoughts or </a:t>
            </a:r>
            <a:r>
              <a:rPr lang="en-US" sz="4800" dirty="0" err="1"/>
              <a:t>behaviour</a:t>
            </a:r>
            <a:r>
              <a:rPr lang="en-US" sz="4800" dirty="0"/>
              <a:t> that may be hurting them.</a:t>
            </a:r>
          </a:p>
          <a:p>
            <a:pPr>
              <a:buFont typeface="Wingdings" panose="05000000000000000000" pitchFamily="2" charset="2"/>
              <a:buChar char="Ø"/>
            </a:pPr>
            <a:r>
              <a:rPr lang="en-US" sz="5600" b="1" dirty="0"/>
              <a:t>Solution focused </a:t>
            </a:r>
          </a:p>
          <a:p>
            <a:pPr marL="0" indent="0">
              <a:buNone/>
            </a:pPr>
            <a:r>
              <a:rPr lang="en-US" sz="4800" dirty="0"/>
              <a:t>A brief therapy is a type of talking therapy that is based upon social constructionist philosophy.</a:t>
            </a:r>
          </a:p>
          <a:p>
            <a:r>
              <a:rPr lang="en-US" sz="4800" dirty="0"/>
              <a:t> It focusing on what client want to achieve though therapy rather that, on the problem that made them seek help</a:t>
            </a:r>
          </a:p>
          <a:p>
            <a:r>
              <a:rPr lang="en-US" sz="4800" dirty="0"/>
              <a:t>  Thee approach does not focus on the pass but focuses on the present and future.</a:t>
            </a:r>
          </a:p>
          <a:p>
            <a:pPr>
              <a:buFont typeface="Wingdings" panose="05000000000000000000" pitchFamily="2" charset="2"/>
              <a:buChar char="Ø"/>
            </a:pPr>
            <a:r>
              <a:rPr lang="en-US" sz="5600" b="1" dirty="0"/>
              <a:t>Person centered therapy</a:t>
            </a:r>
          </a:p>
          <a:p>
            <a:r>
              <a:rPr lang="en-US" sz="4800" dirty="0"/>
              <a:t>Unconditioned positive </a:t>
            </a:r>
            <a:r>
              <a:rPr lang="en-US" sz="4800" dirty="0" err="1"/>
              <a:t>regard,empathy</a:t>
            </a:r>
            <a:r>
              <a:rPr lang="en-US" sz="4800" dirty="0"/>
              <a:t> and congruence.</a:t>
            </a:r>
            <a:endParaRPr lang="en-US" sz="4800" b="1" dirty="0"/>
          </a:p>
          <a:p>
            <a:pPr>
              <a:buFont typeface="Wingdings" panose="05000000000000000000" pitchFamily="2" charset="2"/>
              <a:buChar char="Ø"/>
            </a:pPr>
            <a:r>
              <a:rPr lang="en-US" sz="5600" b="1" dirty="0"/>
              <a:t>Reality therapy</a:t>
            </a:r>
            <a:endParaRPr lang="en-US" sz="5600" dirty="0"/>
          </a:p>
          <a:p>
            <a:r>
              <a:rPr lang="en-US" sz="4800" b="1" dirty="0"/>
              <a:t> • </a:t>
            </a:r>
            <a:r>
              <a:rPr lang="en-US" sz="4800" dirty="0"/>
              <a:t>Reality therapy is a relatively new form of therapy in a world of counselling.</a:t>
            </a:r>
          </a:p>
          <a:p>
            <a:r>
              <a:rPr lang="en-US" sz="4800" dirty="0"/>
              <a:t> • Reality therapy is an approach to teaching that emphasize problem solving personal responsibility and the need to address or eliminate the need of reality of an individual.</a:t>
            </a:r>
          </a:p>
          <a:p>
            <a:pPr marL="0" indent="0">
              <a:buNone/>
            </a:pPr>
            <a:endParaRPr lang="en-US" dirty="0"/>
          </a:p>
        </p:txBody>
      </p:sp>
      <p:sp>
        <p:nvSpPr>
          <p:cNvPr id="2" name="Date Placeholder 1"/>
          <p:cNvSpPr>
            <a:spLocks noGrp="1"/>
          </p:cNvSpPr>
          <p:nvPr>
            <p:ph type="dt" sz="half" idx="10"/>
          </p:nvPr>
        </p:nvSpPr>
        <p:spPr/>
        <p:txBody>
          <a:bodyPr/>
          <a:lstStyle/>
          <a:p>
            <a:fld id="{1290C97B-9FA5-4BA6-B007-20FAF6E38C5B}" type="datetime1">
              <a:rPr lang="en-US" smtClean="0"/>
              <a:t>4/1/2020</a:t>
            </a:fld>
            <a:endParaRPr lang="en-US" dirty="0"/>
          </a:p>
        </p:txBody>
      </p:sp>
      <p:sp>
        <p:nvSpPr>
          <p:cNvPr id="3" name="Footer Placeholder 2"/>
          <p:cNvSpPr>
            <a:spLocks noGrp="1"/>
          </p:cNvSpPr>
          <p:nvPr>
            <p:ph type="ftr" sz="quarter" idx="11"/>
          </p:nvPr>
        </p:nvSpPr>
        <p:spPr/>
        <p:txBody>
          <a:bodyPr/>
          <a:lstStyle/>
          <a:p>
            <a:r>
              <a:rPr lang="en-US" smtClean="0"/>
              <a:t>Dr Amina Muazzam LCWU</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659231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4EACFF-5AA8-48CF-B7AF-DE42F79D8852}"/>
              </a:ext>
            </a:extLst>
          </p:cNvPr>
          <p:cNvSpPr>
            <a:spLocks noGrp="1"/>
          </p:cNvSpPr>
          <p:nvPr>
            <p:ph type="title"/>
          </p:nvPr>
        </p:nvSpPr>
        <p:spPr/>
        <p:txBody>
          <a:bodyPr/>
          <a:lstStyle/>
          <a:p>
            <a:r>
              <a:rPr lang="en-US" b="1" dirty="0">
                <a:solidFill>
                  <a:schemeClr val="tx1"/>
                </a:solidFill>
              </a:rPr>
              <a:t>EFFECTIVENESS OF INDIVIDUAL THERAPY</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FB517EC8-11FB-445C-BE94-9DD5D1D43B2E}"/>
              </a:ext>
            </a:extLst>
          </p:cNvPr>
          <p:cNvSpPr>
            <a:spLocks noGrp="1"/>
          </p:cNvSpPr>
          <p:nvPr>
            <p:ph idx="1"/>
          </p:nvPr>
        </p:nvSpPr>
        <p:spPr/>
        <p:txBody>
          <a:bodyPr/>
          <a:lstStyle/>
          <a:p>
            <a:r>
              <a:rPr lang="en-US" dirty="0"/>
              <a:t>Research shows that therapy may result in fewer relapses of common conditions, including moderate depression and anxiety. Furthermore, it indicates that the positive effects of good therapy extend beyond treatment. Many people report improved conditions long after therapy has ended. Therapy is often more effective than </a:t>
            </a:r>
            <a:r>
              <a:rPr lang="en-US" dirty="0">
                <a:hlinkClick r:id="rId2"/>
              </a:rPr>
              <a:t>psychotropic medication</a:t>
            </a:r>
            <a:r>
              <a:rPr lang="en-US" dirty="0"/>
              <a:t> or medical treatments alone. When used on their own, those treatments may cause harmful side effects. Many therapeutic approaches are also </a:t>
            </a:r>
            <a:r>
              <a:rPr lang="en-US" u="sng" dirty="0">
                <a:hlinkClick r:id="rId3"/>
              </a:rPr>
              <a:t>evidence-based</a:t>
            </a:r>
            <a:r>
              <a:rPr lang="en-US" dirty="0"/>
              <a:t>. This means they have been subject to research studies and clinical observations to test their effectiveness.</a:t>
            </a:r>
          </a:p>
          <a:p>
            <a:pPr marL="0" indent="0">
              <a:buNone/>
            </a:pPr>
            <a:endParaRPr lang="en-US" dirty="0"/>
          </a:p>
        </p:txBody>
      </p:sp>
      <p:sp>
        <p:nvSpPr>
          <p:cNvPr id="4" name="Date Placeholder 3"/>
          <p:cNvSpPr>
            <a:spLocks noGrp="1"/>
          </p:cNvSpPr>
          <p:nvPr>
            <p:ph type="dt" sz="half" idx="10"/>
          </p:nvPr>
        </p:nvSpPr>
        <p:spPr/>
        <p:txBody>
          <a:bodyPr/>
          <a:lstStyle/>
          <a:p>
            <a:fld id="{CF44EBAB-FF2A-4EA6-8A99-2EC199E41298}"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68035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E7A14-9F91-45EC-9100-347E04C030FF}"/>
              </a:ext>
            </a:extLst>
          </p:cNvPr>
          <p:cNvSpPr>
            <a:spLocks noGrp="1"/>
          </p:cNvSpPr>
          <p:nvPr>
            <p:ph type="title"/>
          </p:nvPr>
        </p:nvSpPr>
        <p:spPr/>
        <p:txBody>
          <a:bodyPr/>
          <a:lstStyle/>
          <a:p>
            <a:r>
              <a:rPr lang="en-US" b="1" dirty="0">
                <a:solidFill>
                  <a:schemeClr val="tx1"/>
                </a:solidFill>
              </a:rPr>
              <a:t>ADVANTAGES OF INDIVIDUAL COUNSELING</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C18A6234-8F05-44D8-9B8E-D205C88A37E9}"/>
              </a:ext>
            </a:extLst>
          </p:cNvPr>
          <p:cNvSpPr>
            <a:spLocks noGrp="1"/>
          </p:cNvSpPr>
          <p:nvPr>
            <p:ph idx="1"/>
          </p:nvPr>
        </p:nvSpPr>
        <p:spPr/>
        <p:txBody>
          <a:bodyPr>
            <a:normAutofit/>
          </a:bodyPr>
          <a:lstStyle/>
          <a:p>
            <a:pPr lvl="0">
              <a:buFont typeface="Wingdings" panose="05000000000000000000" pitchFamily="2" charset="2"/>
              <a:buChar char="Ø"/>
            </a:pPr>
            <a:r>
              <a:rPr lang="en-US" b="1" dirty="0"/>
              <a:t>Individual counseling guarantees confidentiality</a:t>
            </a:r>
            <a:endParaRPr lang="en-US" dirty="0"/>
          </a:p>
          <a:p>
            <a:pPr>
              <a:buFont typeface="Wingdings" panose="05000000000000000000" pitchFamily="2" charset="2"/>
              <a:buChar char="Ø"/>
            </a:pPr>
            <a:r>
              <a:rPr lang="en-US" b="1" dirty="0"/>
              <a:t> Individual counseling is more flexible</a:t>
            </a:r>
            <a:endParaRPr lang="en-US" dirty="0"/>
          </a:p>
          <a:p>
            <a:pPr lvl="0">
              <a:buFont typeface="Wingdings" panose="05000000000000000000" pitchFamily="2" charset="2"/>
              <a:buChar char="Ø"/>
            </a:pPr>
            <a:r>
              <a:rPr lang="en-US" b="1" dirty="0"/>
              <a:t>Individual counseling ensures focused attention of the counselor</a:t>
            </a:r>
            <a:endParaRPr lang="en-US" dirty="0"/>
          </a:p>
          <a:p>
            <a:pPr lvl="0">
              <a:buFont typeface="Wingdings" panose="05000000000000000000" pitchFamily="2" charset="2"/>
              <a:buChar char="Ø"/>
            </a:pPr>
            <a:r>
              <a:rPr lang="en-US" b="1" dirty="0"/>
              <a:t>Individual counseling allows clients to be comfortable</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5FD9DEEC-1EE0-4FD4-BFD6-E8D41F419578}"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223489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3F2A5-0B1B-4BA7-828C-EDFC8DFA850B}"/>
              </a:ext>
            </a:extLst>
          </p:cNvPr>
          <p:cNvSpPr>
            <a:spLocks noGrp="1"/>
          </p:cNvSpPr>
          <p:nvPr>
            <p:ph type="title"/>
          </p:nvPr>
        </p:nvSpPr>
        <p:spPr/>
        <p:txBody>
          <a:bodyPr/>
          <a:lstStyle/>
          <a:p>
            <a:r>
              <a:rPr lang="en-US" b="1" dirty="0">
                <a:solidFill>
                  <a:schemeClr val="tx1"/>
                </a:solidFill>
              </a:rPr>
              <a:t>DISADVANTAGES OF INDIVIDUAL COUNSELING</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77D4290E-5B6A-4F66-8202-08BBFB9D9649}"/>
              </a:ext>
            </a:extLst>
          </p:cNvPr>
          <p:cNvSpPr>
            <a:spLocks noGrp="1"/>
          </p:cNvSpPr>
          <p:nvPr>
            <p:ph idx="1"/>
          </p:nvPr>
        </p:nvSpPr>
        <p:spPr/>
        <p:txBody>
          <a:bodyPr>
            <a:normAutofit/>
          </a:bodyPr>
          <a:lstStyle/>
          <a:p>
            <a:pPr lvl="0">
              <a:buFont typeface="Wingdings" panose="05000000000000000000" pitchFamily="2" charset="2"/>
              <a:buChar char="Ø"/>
            </a:pPr>
            <a:r>
              <a:rPr lang="en-US" b="1" dirty="0"/>
              <a:t>There is a high risk of getting too personal or emotionally involved</a:t>
            </a:r>
            <a:endParaRPr lang="en-US" dirty="0"/>
          </a:p>
          <a:p>
            <a:pPr lvl="0">
              <a:buFont typeface="Wingdings" panose="05000000000000000000" pitchFamily="2" charset="2"/>
              <a:buChar char="Ø"/>
            </a:pPr>
            <a:r>
              <a:rPr lang="en-US" b="1" dirty="0"/>
              <a:t>The results are too focused on one person only: the client</a:t>
            </a:r>
            <a:endParaRPr lang="en-US" dirty="0"/>
          </a:p>
          <a:p>
            <a:pPr lvl="0">
              <a:buFont typeface="Wingdings" panose="05000000000000000000" pitchFamily="2" charset="2"/>
              <a:buChar char="Ø"/>
            </a:pPr>
            <a:r>
              <a:rPr lang="en-US" b="1" dirty="0"/>
              <a:t>Counselors may have limited knowledge</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710E2171-1252-41EB-A701-0DFDB6DB6408}" type="datetime1">
              <a:rPr lang="en-US" smtClean="0"/>
              <a:t>4/1/2020</a:t>
            </a:fld>
            <a:endParaRPr lang="en-US" dirty="0"/>
          </a:p>
        </p:txBody>
      </p:sp>
      <p:sp>
        <p:nvSpPr>
          <p:cNvPr id="5" name="Footer Placeholder 4"/>
          <p:cNvSpPr>
            <a:spLocks noGrp="1"/>
          </p:cNvSpPr>
          <p:nvPr>
            <p:ph type="ftr" sz="quarter" idx="11"/>
          </p:nvPr>
        </p:nvSpPr>
        <p:spPr/>
        <p:txBody>
          <a:bodyPr/>
          <a:lstStyle/>
          <a:p>
            <a:r>
              <a:rPr lang="en-US" smtClean="0"/>
              <a:t>Dr Amina Muazzam LCWU</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39669535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51</TotalTime>
  <Words>453</Words>
  <Application>Microsoft Office PowerPoint</Application>
  <PresentationFormat>Custom</PresentationFormat>
  <Paragraphs>79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PowerPoint Presentation</vt:lpstr>
      <vt:lpstr>DEFINITION</vt:lpstr>
      <vt:lpstr>PURPOSE OF INDIVDUAL COUNSELING</vt:lpstr>
      <vt:lpstr>ROLE OF COUNSELOR: </vt:lpstr>
      <vt:lpstr>DIFFERENCE</vt:lpstr>
      <vt:lpstr>THERAPIES </vt:lpstr>
      <vt:lpstr>EFFECTIVENESS OF INDIVIDUAL THERAPY </vt:lpstr>
      <vt:lpstr>ADVANTAGES OF INDIVIDUAL COUNSELING </vt:lpstr>
      <vt:lpstr>DISADVANTAGES OF INDIVIDUAL COUNSELING </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Anum Batool</dc:creator>
  <cp:lastModifiedBy>Windows User</cp:lastModifiedBy>
  <cp:revision>8</cp:revision>
  <dcterms:created xsi:type="dcterms:W3CDTF">2019-03-09T06:59:18Z</dcterms:created>
  <dcterms:modified xsi:type="dcterms:W3CDTF">2020-04-01T17:37:10Z</dcterms:modified>
</cp:coreProperties>
</file>